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Play"/>
      <p:regular r:id="rId16"/>
      <p:bold r:id="rId17"/>
    </p:embeddedFont>
    <p:embeddedFont>
      <p:font typeface="Book Antiqua"/>
      <p:regular r:id="rId18"/>
      <p:bold r:id="rId19"/>
      <p:italic r:id="rId20"/>
      <p:boldItalic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+9ske2ATL2wxYPRGfS8IBU9kP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ookAntiqua-italic.fntdata"/><Relationship Id="rId22" Type="http://schemas.openxmlformats.org/officeDocument/2006/relationships/font" Target="fonts/RobotoMono-regular.fntdata"/><Relationship Id="rId21" Type="http://schemas.openxmlformats.org/officeDocument/2006/relationships/font" Target="fonts/BookAntiqua-boldItalic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-bold.fntdata"/><Relationship Id="rId16" Type="http://schemas.openxmlformats.org/officeDocument/2006/relationships/font" Target="fonts/Play-regular.fntdata"/><Relationship Id="rId19" Type="http://schemas.openxmlformats.org/officeDocument/2006/relationships/font" Target="fonts/BookAntiqua-bold.fntdata"/><Relationship Id="rId18" Type="http://schemas.openxmlformats.org/officeDocument/2006/relationships/font" Target="fonts/BookAntiqu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E9E9"/>
              </a:buClr>
              <a:buSzPts val="2400"/>
              <a:buNone/>
              <a:defRPr sz="2400">
                <a:solidFill>
                  <a:srgbClr val="E9E9E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2000"/>
              <a:buNone/>
              <a:defRPr sz="2000">
                <a:solidFill>
                  <a:srgbClr val="E9E9E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800"/>
              <a:buNone/>
              <a:defRPr sz="1800">
                <a:solidFill>
                  <a:srgbClr val="E9E9E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9E9E9"/>
              </a:buClr>
              <a:buSzPts val="1600"/>
              <a:buNone/>
              <a:defRPr sz="1600">
                <a:solidFill>
                  <a:srgbClr val="E9E9E9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9E9E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2410691" y="1742069"/>
            <a:ext cx="7370618" cy="1154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ook Antiqua"/>
              <a:buNone/>
            </a:pPr>
            <a:r>
              <a:rPr lang="en-US">
                <a:latin typeface="Book Antiqua"/>
                <a:ea typeface="Book Antiqua"/>
                <a:cs typeface="Book Antiqua"/>
                <a:sym typeface="Book Antiqua"/>
              </a:rPr>
              <a:t>Programming Nexus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458044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Integrantes: Eduardo Fariña, Jorge Palma, Luis Vera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Docente: Helton Smith Bustos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6057" y="157304"/>
            <a:ext cx="2763885" cy="6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/>
          <p:nvPr/>
        </p:nvSpPr>
        <p:spPr>
          <a:xfrm>
            <a:off x="1267968" y="813817"/>
            <a:ext cx="9582912" cy="5751576"/>
          </a:xfrm>
          <a:prstGeom prst="roundRect">
            <a:avLst>
              <a:gd fmla="val 16667" name="adj"/>
            </a:avLst>
          </a:prstGeom>
          <a:solidFill>
            <a:srgbClr val="3A3A3A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4345568" y="76777"/>
            <a:ext cx="36301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Cronograma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174" y="1089089"/>
            <a:ext cx="8513826" cy="5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6826" y="76777"/>
            <a:ext cx="1137123" cy="27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onograma - Iconos gratis de hora y fecha" id="218" name="Google Shape;21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9445" y="76777"/>
            <a:ext cx="797003" cy="797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/>
          <p:nvPr/>
        </p:nvSpPr>
        <p:spPr>
          <a:xfrm>
            <a:off x="3398686" y="813379"/>
            <a:ext cx="4972595" cy="4781006"/>
          </a:xfrm>
          <a:prstGeom prst="ellipse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3575303" y="2479720"/>
            <a:ext cx="497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clusión - Iconos gratis de tecnología" id="225" name="Google Shape;2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9495" y="3910584"/>
            <a:ext cx="950976" cy="95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6263981" y="2002536"/>
            <a:ext cx="5748528" cy="367588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329184" y="2057400"/>
            <a:ext cx="5748528" cy="3675888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faz de usuario gráfica, Texto, Aplicación, Correo electrónico&#10;&#10;Descripción generada automáticamente"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609" y="2367439"/>
            <a:ext cx="5372100" cy="29277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nterfaz de usuario gráfica&#10;&#10;Descripción generada automáticamente"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741" y="2350565"/>
            <a:ext cx="5327563" cy="302339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2"/>
          <p:cNvSpPr txBox="1"/>
          <p:nvPr/>
        </p:nvSpPr>
        <p:spPr>
          <a:xfrm>
            <a:off x="506309" y="655922"/>
            <a:ext cx="696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Problemática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 de Objetivo Special Lineal color | Freepik"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4344" y="208154"/>
            <a:ext cx="1517904" cy="151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26" y="1089563"/>
            <a:ext cx="5426764" cy="268624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1496" l="1008" r="1091" t="3246"/>
          <a:stretch/>
        </p:blipFill>
        <p:spPr>
          <a:xfrm>
            <a:off x="653597" y="4087369"/>
            <a:ext cx="5588319" cy="20391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5">
            <a:alphaModFix/>
          </a:blip>
          <a:srcRect b="3235" l="3395" r="8986" t="0"/>
          <a:stretch/>
        </p:blipFill>
        <p:spPr>
          <a:xfrm>
            <a:off x="6812280" y="1056259"/>
            <a:ext cx="4754880" cy="510679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3"/>
          <p:cNvSpPr txBox="1"/>
          <p:nvPr/>
        </p:nvSpPr>
        <p:spPr>
          <a:xfrm>
            <a:off x="594362" y="231954"/>
            <a:ext cx="69643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Problemática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0" y="-137160"/>
            <a:ext cx="3621024" cy="7205472"/>
          </a:xfrm>
          <a:prstGeom prst="rect">
            <a:avLst/>
          </a:prstGeom>
          <a:solidFill>
            <a:srgbClr val="171717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47" y="3154680"/>
            <a:ext cx="195929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201168" y="1691640"/>
            <a:ext cx="451713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Descripción</a:t>
            </a:r>
            <a:endParaRPr sz="36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Proyecto</a:t>
            </a: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4105657" y="836310"/>
            <a:ext cx="7223468" cy="1344900"/>
          </a:xfrm>
          <a:prstGeom prst="parallelogram">
            <a:avLst>
              <a:gd fmla="val 25000" name="adj"/>
            </a:avLst>
          </a:prstGeom>
          <a:solidFill>
            <a:srgbClr val="7030A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4977898" y="1292224"/>
            <a:ext cx="6845294" cy="1569848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5382495" y="1383129"/>
            <a:ext cx="6099048" cy="2133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El proyecto busca abordar la problemática de la extensa información de versiones de tecnologías de desarrollo, se busca organizar y mejorar la información de los cambios de versiones.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4"/>
          <p:cNvGrpSpPr/>
          <p:nvPr/>
        </p:nvGrpSpPr>
        <p:grpSpPr>
          <a:xfrm>
            <a:off x="4432239" y="1227681"/>
            <a:ext cx="707939" cy="602764"/>
            <a:chOff x="3741176" y="2237322"/>
            <a:chExt cx="4709648" cy="3723835"/>
          </a:xfrm>
        </p:grpSpPr>
        <p:grpSp>
          <p:nvGrpSpPr>
            <p:cNvPr id="116" name="Google Shape;116;p4"/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2228055" y="1971102"/>
                <a:ext cx="3243960" cy="3618138"/>
              </a:xfrm>
              <a:custGeom>
                <a:rect b="b" l="l" r="r" t="t"/>
                <a:pathLst>
                  <a:path extrusionOk="0" h="3618138" w="3243960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701"/>
                  <a:buFont typeface="Arial"/>
                  <a:buNone/>
                </a:pPr>
                <a:r>
                  <a:t/>
                </a:r>
                <a:endParaRPr sz="270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8" name="Google Shape;118;p4"/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119" name="Google Shape;119;p4"/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701"/>
                    <a:buFont typeface="Arial"/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701"/>
                    <a:buFont typeface="Arial"/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fmla="val 21471232" name="adj1"/>
                    <a:gd fmla="val 10878117" name="adj2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701"/>
                    <a:buFont typeface="Arial"/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" name="Google Shape;122;p4"/>
              <p:cNvSpPr/>
              <p:nvPr/>
            </p:nvSpPr>
            <p:spPr>
              <a:xfrm flipH="1">
                <a:off x="3560064" y="1971102"/>
                <a:ext cx="3243960" cy="3618138"/>
              </a:xfrm>
              <a:custGeom>
                <a:rect b="b" l="l" r="r" t="t"/>
                <a:pathLst>
                  <a:path extrusionOk="0" h="3618138" w="3243960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701"/>
                  <a:buFont typeface="Arial"/>
                  <a:buNone/>
                </a:pPr>
                <a:r>
                  <a:t/>
                </a:r>
                <a:endParaRPr sz="270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>
              <a:off x="5391282" y="2901800"/>
              <a:ext cx="1376685" cy="1270601"/>
              <a:chOff x="7417766" y="2396187"/>
              <a:chExt cx="1787468" cy="1649730"/>
            </a:xfrm>
          </p:grpSpPr>
          <p:sp>
            <p:nvSpPr>
              <p:cNvPr id="124" name="Google Shape;124;p4"/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rect b="b" l="l" r="r" t="t"/>
                <a:pathLst>
                  <a:path extrusionOk="0" h="1647825" w="885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rect b="b" l="l" r="r" t="t"/>
                <a:pathLst>
                  <a:path extrusionOk="0" h="1647825" w="885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" name="Google Shape;126;p4"/>
          <p:cNvSpPr/>
          <p:nvPr/>
        </p:nvSpPr>
        <p:spPr>
          <a:xfrm>
            <a:off x="4042220" y="3421142"/>
            <a:ext cx="7223468" cy="1344900"/>
          </a:xfrm>
          <a:prstGeom prst="parallelogram">
            <a:avLst>
              <a:gd fmla="val 25000" name="adj"/>
            </a:avLst>
          </a:prstGeom>
          <a:solidFill>
            <a:srgbClr val="12501B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4672583" y="3877056"/>
            <a:ext cx="7087171" cy="2133918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5188969" y="4092860"/>
            <a:ext cx="6099048" cy="2410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 busca</a:t>
            </a:r>
            <a:r>
              <a:rPr b="1" i="0" lang="en-US" sz="1800" u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solucionar un problema extendido: la desprolijidad y fragmentación de la información relacionada a las notas del parche de distintos lenguajes de programación y/o frameworks comúnmente usados en el desarrollo web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2427" y="3868913"/>
            <a:ext cx="528349" cy="52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6340814" y="3427857"/>
            <a:ext cx="46393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¿qué se va a solucionar?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5896503" y="837518"/>
            <a:ext cx="46393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¿De qué va el Proyecto?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73153" y="836310"/>
            <a:ext cx="6418796" cy="1344900"/>
          </a:xfrm>
          <a:prstGeom prst="parallelogram">
            <a:avLst>
              <a:gd fmla="val 25000" name="adj"/>
            </a:avLst>
          </a:prstGeom>
          <a:solidFill>
            <a:srgbClr val="7030A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685800" y="1292224"/>
            <a:ext cx="6300216" cy="1103504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996696" y="1377632"/>
            <a:ext cx="580614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Diseño y aplicación de pruebas para asegurar que las guías y notas de parches recopiladas en la plataforma sean precisas y útiles para los usuarios.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005840" y="868680"/>
            <a:ext cx="36941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VALIDACIÓN Y MEJORA</a:t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146304" y="2765695"/>
            <a:ext cx="6372785" cy="1344900"/>
          </a:xfrm>
          <a:prstGeom prst="parallelogram">
            <a:avLst>
              <a:gd fmla="val 25000" name="adj"/>
            </a:avLst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12941" y="3221608"/>
            <a:ext cx="6675412" cy="1233985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1051560" y="3255264"/>
            <a:ext cx="63002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Planificación y control del desarrollo de la plataforma, incluyendo la integración de funcionalidades como notificaciones y ejemplificaciones, con toma de decisiones basada en los requerimientos de los usuarios.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51560" y="2808367"/>
            <a:ext cx="36941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GESTIÓN DE PROYECTOS</a:t>
            </a:r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1975104" y="-4486"/>
            <a:ext cx="88331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Competencias y Perfil de Egreso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226808" y="1199504"/>
            <a:ext cx="7424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Mono"/>
              <a:buNone/>
            </a:pPr>
            <a:r>
              <a:rPr b="1" lang="en-US" sz="3600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285203" y="3105835"/>
            <a:ext cx="7424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Mono"/>
              <a:buNone/>
            </a:pPr>
            <a:r>
              <a:rPr b="1" lang="en-US" sz="3600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02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70688" y="4807918"/>
            <a:ext cx="6372785" cy="1344900"/>
          </a:xfrm>
          <a:prstGeom prst="parallelogram">
            <a:avLst>
              <a:gd fmla="val 25000" name="adj"/>
            </a:avLst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737325" y="5263831"/>
            <a:ext cx="6084099" cy="1233985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309587" y="5148058"/>
            <a:ext cx="7424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Mono"/>
              <a:buNone/>
            </a:pPr>
            <a:r>
              <a:rPr b="1" lang="en-US" sz="3600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024611" y="5413497"/>
            <a:ext cx="5646542" cy="1579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Diseño e implementación de modelos de datos para organizar y gestionar eficientemente la información sobre los stacks MEAN y MERN en la plataforma.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194816" y="4844431"/>
            <a:ext cx="36941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MODELADO DE DATOS</a:t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7439249" y="1065790"/>
            <a:ext cx="4515007" cy="1344900"/>
          </a:xfrm>
          <a:prstGeom prst="parallelogram">
            <a:avLst>
              <a:gd fmla="val 25000" name="adj"/>
            </a:avLst>
          </a:prstGeom>
          <a:solidFill>
            <a:srgbClr val="BF4F14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7558121" y="1534026"/>
            <a:ext cx="5233950" cy="3310405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8425592" y="1697132"/>
            <a:ext cx="3591562" cy="3621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Construcción de la plataforma que recopila, condensa y presenta la información, utilizando técnicas de desarrollo que aseguren la escalabilidad y el mantenimiento del sistema.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proyecto se alinea con nuestros intereses profesionales en este caso concreto con el  desarrollo web full stack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7620629" y="1415074"/>
            <a:ext cx="7424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Mono"/>
              <a:buNone/>
            </a:pPr>
            <a:r>
              <a:rPr b="1" lang="en-US" sz="3600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04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8328008" y="1125015"/>
            <a:ext cx="36941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SOFTWARE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1024128" y="2813013"/>
            <a:ext cx="2679192" cy="689139"/>
          </a:xfrm>
          <a:prstGeom prst="parallelogram">
            <a:avLst>
              <a:gd fmla="val 25000" name="adj"/>
            </a:avLst>
          </a:prstGeom>
          <a:solidFill>
            <a:srgbClr val="E59DDC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649224" y="3310128"/>
            <a:ext cx="10780776" cy="3008376"/>
          </a:xfrm>
          <a:prstGeom prst="roundRect">
            <a:avLst>
              <a:gd fmla="val 16667" name="adj"/>
            </a:avLst>
          </a:prstGeom>
          <a:solidFill>
            <a:srgbClr val="3A3A3A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5251037" y="967127"/>
            <a:ext cx="2039112" cy="399228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892040" y="1335024"/>
            <a:ext cx="6922389" cy="1408176"/>
          </a:xfrm>
          <a:prstGeom prst="parallelogram">
            <a:avLst>
              <a:gd fmla="val 25000" name="adj"/>
            </a:avLst>
          </a:prstGeom>
          <a:solidFill>
            <a:srgbClr val="3A3A3A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420624" y="628874"/>
            <a:ext cx="454456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5230368" y="1420660"/>
            <a:ext cx="67330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una plataforma web que facilite el aprendizaje y actualización en los stacks MEAN y MERN, proporcionando información estructurada y actualizada sobre las tecnologías involucradas.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5342811" y="953179"/>
            <a:ext cx="20391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1172718" y="2876905"/>
            <a:ext cx="2905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953643" y="3433689"/>
            <a:ext cx="10348722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Recopilar y organizar información clave sobre las versiones más recientes de las tecnologías involucradas en MEAN y MERN.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Crear rutas de aprendizaje estructuradas para guiar a los usuarios en el aprendizaje de estos stacks.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una sección de noticias que resuma las novedades y comparaciones entre versiones de las tecnologías.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Implementar un sistema de login que permita a los usuarios guardar su progreso y comentar en las noticias.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bjetivo Objetivo PNG ,dibujos Metas, Objetivo, Enfoque PNG y Vector para  Descargar Gratis | Pngtree" id="170" name="Google Shape;1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6996" y="527901"/>
            <a:ext cx="1207008" cy="120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6057" y="157304"/>
            <a:ext cx="2763885" cy="6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/>
          <p:nvPr/>
        </p:nvSpPr>
        <p:spPr>
          <a:xfrm>
            <a:off x="-9144" y="0"/>
            <a:ext cx="12192000" cy="1033272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0" y="6059424"/>
            <a:ext cx="12192000" cy="798576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4361688" y="109728"/>
            <a:ext cx="32552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Factibilidad</a:t>
            </a:r>
            <a:endParaRPr b="1" sz="4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329184" y="1232285"/>
            <a:ext cx="10031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en-US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Escalabilidad:</a:t>
            </a:r>
            <a:endParaRPr b="0" i="0" sz="16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escala es muy fácilmente modificable.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Solo la inclusión de características adicionales podría influir en que no se cumplan los tiempos.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en-US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Recursos del Entorno de Desarrollo:</a:t>
            </a:r>
            <a:endParaRPr b="0" i="0" sz="16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entorno de desarrollo debe contar con los recursos suficientes para la ejecución del proyecto.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acumulación de tecnologías a implementar podría afectar el rendimiento/estabilidad.</a:t>
            </a:r>
            <a:endParaRPr/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en-US" sz="16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Desafíos del Web Scraping:</a:t>
            </a:r>
            <a:endParaRPr b="0" i="0" sz="16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web scraping es algo desconocido para todo el equipo.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Podría ser un factor determinante en el desarrollo del proyecto.</a:t>
            </a:r>
            <a:endParaRPr/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0504" y="246666"/>
            <a:ext cx="1097022" cy="269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/>
          <p:nvPr/>
        </p:nvSpPr>
        <p:spPr>
          <a:xfrm>
            <a:off x="9144" y="0"/>
            <a:ext cx="6620256" cy="4645152"/>
          </a:xfrm>
          <a:custGeom>
            <a:rect b="b" l="l" r="r" t="t"/>
            <a:pathLst>
              <a:path extrusionOk="0" h="4313355" w="2583180">
                <a:moveTo>
                  <a:pt x="6025" y="4313355"/>
                </a:moveTo>
                <a:lnTo>
                  <a:pt x="2583180" y="18288"/>
                </a:lnTo>
                <a:lnTo>
                  <a:pt x="0" y="0"/>
                </a:lnTo>
                <a:cubicBezTo>
                  <a:pt x="2008" y="1437785"/>
                  <a:pt x="4017" y="2875570"/>
                  <a:pt x="6025" y="4313355"/>
                </a:cubicBezTo>
                <a:close/>
              </a:path>
            </a:pathLst>
          </a:custGeom>
          <a:solidFill>
            <a:srgbClr val="0A304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320040" y="137160"/>
            <a:ext cx="442569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METODOLOGÍA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ÁGIL: SCRUM</a:t>
            </a:r>
            <a:endParaRPr/>
          </a:p>
        </p:txBody>
      </p:sp>
      <p:pic>
        <p:nvPicPr>
          <p:cNvPr descr="Metodología Scrum, una herramienta útil para agilizar tus proyectos -  Honduras Digital Challenge" id="187" name="Google Shape;1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" y="1739158"/>
            <a:ext cx="2029084" cy="9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/>
          <p:nvPr/>
        </p:nvSpPr>
        <p:spPr>
          <a:xfrm>
            <a:off x="6882384" y="4517398"/>
            <a:ext cx="3840480" cy="1947672"/>
          </a:xfrm>
          <a:prstGeom prst="roundRect">
            <a:avLst>
              <a:gd fmla="val 16667" name="adj"/>
            </a:avLst>
          </a:prstGeom>
          <a:solidFill>
            <a:srgbClr val="074F6A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6544056" y="4681990"/>
            <a:ext cx="5324856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Adaptación Rápida a Cambios</a:t>
            </a:r>
            <a:endParaRPr/>
          </a:p>
          <a:p>
            <a:pPr indent="-285750" lvl="0" marL="742950" marR="0" rtl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Mejora Continua</a:t>
            </a:r>
            <a:endParaRPr/>
          </a:p>
          <a:p>
            <a:pPr indent="-285750" lvl="0" marL="742950" marR="0" rtl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Colaboración Efectiva</a:t>
            </a:r>
            <a:endParaRPr b="1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6891528" y="3717810"/>
            <a:ext cx="3927348" cy="545592"/>
          </a:xfrm>
          <a:prstGeom prst="roundRect">
            <a:avLst>
              <a:gd fmla="val 16667" name="adj"/>
            </a:avLst>
          </a:prstGeom>
          <a:solidFill>
            <a:srgbClr val="0F486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6957050" y="3787650"/>
            <a:ext cx="40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¿POR QUÉ </a:t>
            </a:r>
            <a:r>
              <a:rPr lang="en-US" sz="1800">
                <a:solidFill>
                  <a:schemeClr val="lt1"/>
                </a:solidFill>
              </a:rPr>
              <a:t>UTILIZAMOS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SCRUM?</a:t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1911096" y="3725990"/>
            <a:ext cx="3456432" cy="545592"/>
          </a:xfrm>
          <a:prstGeom prst="roundRect">
            <a:avLst>
              <a:gd fmla="val 16667" name="adj"/>
            </a:avLst>
          </a:prstGeom>
          <a:solidFill>
            <a:srgbClr val="D1B775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2005584" y="3804976"/>
            <a:ext cx="4369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NATURALEZA DEL PROYECTO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996696" y="4474905"/>
            <a:ext cx="5669280" cy="1947672"/>
          </a:xfrm>
          <a:prstGeom prst="roundRect">
            <a:avLst>
              <a:gd fmla="val 16667" name="adj"/>
            </a:avLst>
          </a:prstGeom>
          <a:solidFill>
            <a:srgbClr val="D1B775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1271016" y="4573917"/>
            <a:ext cx="520293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desarrollo de una plataforma que recopile y condense información sobre frameworks y lenguajes de programación requiere adaptabilidad, ya que el entorno tecnológico es dinámico y los requerimientos pueden cambiar rápidamente.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8130540" y="77593"/>
            <a:ext cx="1086612" cy="545592"/>
          </a:xfrm>
          <a:prstGeom prst="roundRect">
            <a:avLst>
              <a:gd fmla="val 16667" name="adj"/>
            </a:avLst>
          </a:prstGeom>
          <a:solidFill>
            <a:srgbClr val="78206E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8196072" y="147435"/>
            <a:ext cx="9372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6213348" y="844999"/>
            <a:ext cx="4832604" cy="2627066"/>
          </a:xfrm>
          <a:prstGeom prst="roundRect">
            <a:avLst>
              <a:gd fmla="val 16667" name="adj"/>
            </a:avLst>
          </a:prstGeom>
          <a:solidFill>
            <a:srgbClr val="78206E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5861304" y="1033463"/>
            <a:ext cx="5242560" cy="2739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Facilita la adaptación a estos cambios a través de ciclos de trabajo cortos (sprints), donde se revisa y ajusta el enfoque según el feedback recibido. Esto asegura que el proyecto se mantenga relevante y alineado con las necesidades de los usuarios y las tendencias tecnológicas.</a:t>
            </a:r>
            <a:endParaRPr b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usiness People Working Together In Team, Work, System, Management PNG and  Vector with Transparent Background for Free Download" id="200" name="Google Shape;2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8458" y="1912681"/>
            <a:ext cx="2827499" cy="151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/>
          <p:nvPr/>
        </p:nvSpPr>
        <p:spPr>
          <a:xfrm>
            <a:off x="1661492" y="1041279"/>
            <a:ext cx="8596511" cy="5103489"/>
          </a:xfrm>
          <a:prstGeom prst="roundRect">
            <a:avLst>
              <a:gd fmla="val 16667" name="adj"/>
            </a:avLst>
          </a:prstGeom>
          <a:solidFill>
            <a:srgbClr val="3A3A3A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6826" y="76777"/>
            <a:ext cx="1137123" cy="27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3180" y="2569464"/>
            <a:ext cx="8213133" cy="23749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0"/>
          <p:cNvSpPr txBox="1"/>
          <p:nvPr/>
        </p:nvSpPr>
        <p:spPr>
          <a:xfrm>
            <a:off x="4160520" y="1435608"/>
            <a:ext cx="405079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 de Trabajo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 plan de trabajo - Iconos gratis de profesiones y trabajos" id="209" name="Google Shape;20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91073" y="1332726"/>
            <a:ext cx="829056" cy="82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2024-09-01T02:19:26Z</dcterms:created>
  <dc:creator>LUIS JESUS FRANCISCO VERA NARVAEZ</dc:creator>
</cp:coreProperties>
</file>